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Baskervville" panose="020B0604020202020204" charset="0"/>
      <p:regular r:id="rId17"/>
    </p:embeddedFont>
    <p:embeddedFont>
      <p:font typeface="Poppins" panose="020B0604020202020204" charset="0"/>
      <p:regular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47" d="100"/>
          <a:sy n="147" d="100"/>
        </p:scale>
        <p:origin x="56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10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-7-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-7-3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05705" y="1720751"/>
            <a:ext cx="4903589" cy="9112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8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Пётр I: Первый Император Всероссийский</a:t>
            </a:r>
            <a:endParaRPr lang="en-US" sz="2850" dirty="0"/>
          </a:p>
        </p:txBody>
      </p:sp>
      <p:sp>
        <p:nvSpPr>
          <p:cNvPr id="6" name="Text 2"/>
          <p:cNvSpPr/>
          <p:nvPr/>
        </p:nvSpPr>
        <p:spPr>
          <a:xfrm>
            <a:off x="405705" y="2784128"/>
            <a:ext cx="4903589" cy="3244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Царь, преобразивший Россию. Правитель, изменивший ход истории. Человек, чьё имя стало символом великих реформ и противоречивого наследия.</a:t>
            </a:r>
            <a:endParaRPr lang="en-US" sz="750" dirty="0"/>
          </a:p>
        </p:txBody>
      </p:sp>
      <p:sp>
        <p:nvSpPr>
          <p:cNvPr id="7" name="Shape 3"/>
          <p:cNvSpPr/>
          <p:nvPr/>
        </p:nvSpPr>
        <p:spPr>
          <a:xfrm>
            <a:off x="405705" y="3227412"/>
            <a:ext cx="519261" cy="190574"/>
          </a:xfrm>
          <a:prstGeom prst="roundRect">
            <a:avLst>
              <a:gd name="adj" fmla="val 63874"/>
            </a:avLst>
          </a:prstGeom>
          <a:solidFill>
            <a:srgbClr val="ECDFE3"/>
          </a:solidFill>
          <a:ln/>
        </p:spPr>
      </p:sp>
      <p:sp>
        <p:nvSpPr>
          <p:cNvPr id="8" name="Text 4"/>
          <p:cNvSpPr/>
          <p:nvPr/>
        </p:nvSpPr>
        <p:spPr>
          <a:xfrm>
            <a:off x="466502" y="3257773"/>
            <a:ext cx="854869" cy="129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6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1682–1725</a:t>
            </a:r>
            <a:endParaRPr lang="en-US" sz="600" dirty="0"/>
          </a:p>
        </p:txBody>
      </p:sp>
      <p:sp>
        <p:nvSpPr>
          <p:cNvPr id="9" name="Shape 5"/>
          <p:cNvSpPr/>
          <p:nvPr/>
        </p:nvSpPr>
        <p:spPr>
          <a:xfrm>
            <a:off x="975643" y="3222650"/>
            <a:ext cx="983084" cy="200099"/>
          </a:xfrm>
          <a:prstGeom prst="roundRect">
            <a:avLst>
              <a:gd name="adj" fmla="val 60833"/>
            </a:avLst>
          </a:prstGeom>
          <a:noFill/>
          <a:ln w="4763">
            <a:solidFill>
              <a:srgbClr val="C7A2AC"/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1041202" y="3257773"/>
            <a:ext cx="1309167" cy="129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600" dirty="0">
                <a:solidFill>
                  <a:srgbClr val="C7A2AC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ПЕРВЫЙ ИМПЕРАТОР</a:t>
            </a:r>
            <a:endParaRPr lang="en-US" sz="6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39770"/>
            <a:ext cx="3429000" cy="470372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834705" y="767581"/>
            <a:ext cx="4102596" cy="455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8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Исторический итог</a:t>
            </a:r>
            <a:endParaRPr lang="en-US" sz="2850" dirty="0"/>
          </a:p>
        </p:txBody>
      </p:sp>
      <p:sp>
        <p:nvSpPr>
          <p:cNvPr id="4" name="Text 1"/>
          <p:cNvSpPr/>
          <p:nvPr/>
        </p:nvSpPr>
        <p:spPr>
          <a:xfrm>
            <a:off x="3986808" y="1489397"/>
            <a:ext cx="5157192" cy="162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«Пётр Великий одним движением перенёс Россию из Азии в Европу» — Василий Ключевский</a:t>
            </a:r>
            <a:endParaRPr lang="en-US" sz="750" dirty="0"/>
          </a:p>
        </p:txBody>
      </p:sp>
      <p:sp>
        <p:nvSpPr>
          <p:cNvPr id="5" name="Shape 2"/>
          <p:cNvSpPr/>
          <p:nvPr/>
        </p:nvSpPr>
        <p:spPr>
          <a:xfrm>
            <a:off x="3834705" y="1375321"/>
            <a:ext cx="14288" cy="390376"/>
          </a:xfrm>
          <a:prstGeom prst="rect">
            <a:avLst/>
          </a:prstGeom>
          <a:solidFill>
            <a:srgbClr val="C7A2AC"/>
          </a:solidFill>
          <a:ln/>
        </p:spPr>
      </p:sp>
      <p:sp>
        <p:nvSpPr>
          <p:cNvPr id="6" name="Shape 3"/>
          <p:cNvSpPr/>
          <p:nvPr/>
        </p:nvSpPr>
        <p:spPr>
          <a:xfrm>
            <a:off x="3834705" y="1879774"/>
            <a:ext cx="2401044" cy="1140321"/>
          </a:xfrm>
          <a:prstGeom prst="roundRect">
            <a:avLst>
              <a:gd name="adj" fmla="val 13343"/>
            </a:avLst>
          </a:prstGeom>
          <a:solidFill>
            <a:srgbClr val="ECDFE3"/>
          </a:solidFill>
          <a:ln/>
        </p:spPr>
      </p:sp>
      <p:sp>
        <p:nvSpPr>
          <p:cNvPr id="7" name="Text 4"/>
          <p:cNvSpPr/>
          <p:nvPr/>
        </p:nvSpPr>
        <p:spPr>
          <a:xfrm>
            <a:off x="3936132" y="1981200"/>
            <a:ext cx="1822698" cy="2277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Царь-реформатор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3936132" y="2269778"/>
            <a:ext cx="2198191" cy="6488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Пётр I навсегда изменил облик России, превратив её из замкнутого царства в открытую империю, интегрированную в европейскую цивилизацию.</a:t>
            </a:r>
            <a:endParaRPr lang="en-US" sz="750" dirty="0"/>
          </a:p>
        </p:txBody>
      </p:sp>
      <p:sp>
        <p:nvSpPr>
          <p:cNvPr id="9" name="Shape 6"/>
          <p:cNvSpPr/>
          <p:nvPr/>
        </p:nvSpPr>
        <p:spPr>
          <a:xfrm>
            <a:off x="6337176" y="1879774"/>
            <a:ext cx="2401119" cy="1140321"/>
          </a:xfrm>
          <a:prstGeom prst="roundRect">
            <a:avLst>
              <a:gd name="adj" fmla="val 13343"/>
            </a:avLst>
          </a:prstGeom>
          <a:solidFill>
            <a:srgbClr val="ECDFE3"/>
          </a:solidFill>
          <a:ln/>
        </p:spPr>
      </p:sp>
      <p:sp>
        <p:nvSpPr>
          <p:cNvPr id="10" name="Text 7"/>
          <p:cNvSpPr/>
          <p:nvPr/>
        </p:nvSpPr>
        <p:spPr>
          <a:xfrm>
            <a:off x="6438602" y="1981200"/>
            <a:ext cx="1822698" cy="2277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Поворотная точка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6438602" y="2269778"/>
            <a:ext cx="2198266" cy="6488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Его деятельность стала водоразделом в истории страны — все последующие правители так или иначе опирались на созданную им систему.</a:t>
            </a:r>
            <a:endParaRPr lang="en-US" sz="750" dirty="0"/>
          </a:p>
        </p:txBody>
      </p:sp>
      <p:sp>
        <p:nvSpPr>
          <p:cNvPr id="12" name="Shape 9"/>
          <p:cNvSpPr/>
          <p:nvPr/>
        </p:nvSpPr>
        <p:spPr>
          <a:xfrm>
            <a:off x="3834705" y="3121521"/>
            <a:ext cx="4903589" cy="815876"/>
          </a:xfrm>
          <a:prstGeom prst="roundRect">
            <a:avLst>
              <a:gd name="adj" fmla="val 18650"/>
            </a:avLst>
          </a:prstGeom>
          <a:solidFill>
            <a:srgbClr val="ECDFE3"/>
          </a:solidFill>
          <a:ln/>
        </p:spPr>
      </p:sp>
      <p:sp>
        <p:nvSpPr>
          <p:cNvPr id="13" name="Text 10"/>
          <p:cNvSpPr/>
          <p:nvPr/>
        </p:nvSpPr>
        <p:spPr>
          <a:xfrm>
            <a:off x="3936132" y="3222947"/>
            <a:ext cx="1822698" cy="2277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Высокая цена</a:t>
            </a:r>
            <a:endParaRPr lang="en-US" sz="1400" dirty="0"/>
          </a:p>
        </p:txBody>
      </p:sp>
      <p:sp>
        <p:nvSpPr>
          <p:cNvPr id="14" name="Text 11"/>
          <p:cNvSpPr/>
          <p:nvPr/>
        </p:nvSpPr>
        <p:spPr>
          <a:xfrm>
            <a:off x="3936132" y="3511525"/>
            <a:ext cx="4700736" cy="3244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Великие преобразования были оплачены огромными человеческими жертвами и социальными потрясениями, что делает его наследие глубоко противоречивым.</a:t>
            </a:r>
            <a:endParaRPr lang="en-US" sz="750" dirty="0"/>
          </a:p>
        </p:txBody>
      </p:sp>
      <p:sp>
        <p:nvSpPr>
          <p:cNvPr id="15" name="Text 12"/>
          <p:cNvSpPr/>
          <p:nvPr/>
        </p:nvSpPr>
        <p:spPr>
          <a:xfrm>
            <a:off x="3834705" y="4051474"/>
            <a:ext cx="4903589" cy="3244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Спустя три столетия фигура Петра I остаётся одной из самых обсуждаемых в российской истории — символом как величия, так и трагедии реформ «сверху».</a:t>
            </a:r>
            <a:endParaRPr lang="en-US" sz="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3834705" y="989409"/>
            <a:ext cx="4102596" cy="455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8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Имя и прозвище</a:t>
            </a:r>
            <a:endParaRPr lang="en-US" sz="2850" dirty="0"/>
          </a:p>
        </p:txBody>
      </p:sp>
      <p:sp>
        <p:nvSpPr>
          <p:cNvPr id="6" name="Shape 2"/>
          <p:cNvSpPr/>
          <p:nvPr/>
        </p:nvSpPr>
        <p:spPr>
          <a:xfrm>
            <a:off x="3834705" y="1597149"/>
            <a:ext cx="4903589" cy="2118420"/>
          </a:xfrm>
          <a:prstGeom prst="roundRect">
            <a:avLst>
              <a:gd name="adj" fmla="val 7183"/>
            </a:avLst>
          </a:prstGeom>
          <a:solidFill>
            <a:srgbClr val="ECDFE3"/>
          </a:solidFill>
          <a:ln/>
        </p:spPr>
      </p:sp>
      <p:sp>
        <p:nvSpPr>
          <p:cNvPr id="7" name="Shape 3"/>
          <p:cNvSpPr/>
          <p:nvPr/>
        </p:nvSpPr>
        <p:spPr>
          <a:xfrm>
            <a:off x="3834705" y="1597149"/>
            <a:ext cx="4903589" cy="978098"/>
          </a:xfrm>
          <a:prstGeom prst="roundRect">
            <a:avLst>
              <a:gd name="adj" fmla="val 15557"/>
            </a:avLst>
          </a:prstGeom>
          <a:solidFill>
            <a:srgbClr val="ECDFE3"/>
          </a:solidFill>
          <a:ln/>
        </p:spPr>
      </p:sp>
      <p:sp>
        <p:nvSpPr>
          <p:cNvPr id="8" name="Text 4"/>
          <p:cNvSpPr/>
          <p:nvPr/>
        </p:nvSpPr>
        <p:spPr>
          <a:xfrm>
            <a:off x="3936132" y="1698575"/>
            <a:ext cx="1822698" cy="2277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Полное имя</a:t>
            </a:r>
            <a:endParaRPr lang="en-US" sz="1400" dirty="0"/>
          </a:p>
        </p:txBody>
      </p:sp>
      <p:sp>
        <p:nvSpPr>
          <p:cNvPr id="9" name="Text 5"/>
          <p:cNvSpPr/>
          <p:nvPr/>
        </p:nvSpPr>
        <p:spPr>
          <a:xfrm>
            <a:off x="3936132" y="1987153"/>
            <a:ext cx="4700736" cy="48666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Пётр Алексеевич Романов — царь всея Руси, а с 1721 года — первый Император Всероссийский. Родился в семье царя Алексея Михайловича и стал одним из самых значимых правителей в истории России.</a:t>
            </a:r>
            <a:endParaRPr lang="en-US" sz="750" dirty="0"/>
          </a:p>
        </p:txBody>
      </p:sp>
      <p:sp>
        <p:nvSpPr>
          <p:cNvPr id="10" name="Shape 6"/>
          <p:cNvSpPr/>
          <p:nvPr/>
        </p:nvSpPr>
        <p:spPr>
          <a:xfrm>
            <a:off x="3834705" y="2575247"/>
            <a:ext cx="4903589" cy="1140321"/>
          </a:xfrm>
          <a:prstGeom prst="rect">
            <a:avLst/>
          </a:prstGeom>
          <a:solidFill>
            <a:srgbClr val="ECDFE3"/>
          </a:solidFill>
          <a:ln/>
        </p:spPr>
      </p:sp>
      <p:sp>
        <p:nvSpPr>
          <p:cNvPr id="11" name="Shape 7"/>
          <p:cNvSpPr/>
          <p:nvPr/>
        </p:nvSpPr>
        <p:spPr>
          <a:xfrm>
            <a:off x="3834705" y="2575247"/>
            <a:ext cx="4903589" cy="14288"/>
          </a:xfrm>
          <a:prstGeom prst="roundRect">
            <a:avLst>
              <a:gd name="adj" fmla="val 1064939"/>
            </a:avLst>
          </a:prstGeom>
          <a:solidFill>
            <a:srgbClr val="D2C5C9"/>
          </a:solidFill>
          <a:ln/>
        </p:spPr>
      </p:sp>
      <p:sp>
        <p:nvSpPr>
          <p:cNvPr id="12" name="Text 8"/>
          <p:cNvSpPr/>
          <p:nvPr/>
        </p:nvSpPr>
        <p:spPr>
          <a:xfrm>
            <a:off x="3936132" y="2676674"/>
            <a:ext cx="1822698" cy="2277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Прозвище</a:t>
            </a:r>
            <a:endParaRPr lang="en-US" sz="1400" dirty="0"/>
          </a:p>
        </p:txBody>
      </p:sp>
      <p:sp>
        <p:nvSpPr>
          <p:cNvPr id="13" name="Text 9"/>
          <p:cNvSpPr/>
          <p:nvPr/>
        </p:nvSpPr>
        <p:spPr>
          <a:xfrm>
            <a:off x="3936132" y="2965252"/>
            <a:ext cx="4700736" cy="6488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«Пётр Великий» — титул, который он получил за масштабные реформы, военные победы и превращение России в могущественную европейскую державу. Это прозвище закрепилось ещё при его жизни и отражает признание современниками его грандиозных преобразований.</a:t>
            </a:r>
            <a:endParaRPr lang="en-US" sz="750" dirty="0"/>
          </a:p>
        </p:txBody>
      </p:sp>
      <p:sp>
        <p:nvSpPr>
          <p:cNvPr id="14" name="Text 10"/>
          <p:cNvSpPr/>
          <p:nvPr/>
        </p:nvSpPr>
        <p:spPr>
          <a:xfrm>
            <a:off x="3834705" y="3829645"/>
            <a:ext cx="4903589" cy="3244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Пётр I — единственный российский монарх, официально получивший титул </a:t>
            </a:r>
            <a:r>
              <a:rPr lang="en-US" sz="750" b="1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«Великий»</a:t>
            </a:r>
            <a:r>
              <a:rPr lang="en-US" sz="7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 Его правление стало переломной эпохой, разделившей историю России на «до» и «после».</a:t>
            </a:r>
            <a:endParaRPr lang="en-US" sz="75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" y="0"/>
            <a:ext cx="38319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05705" y="796677"/>
            <a:ext cx="4957390" cy="455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8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Даты жизни и правления</a:t>
            </a:r>
            <a:endParaRPr lang="en-US" sz="2850" dirty="0"/>
          </a:p>
        </p:txBody>
      </p:sp>
      <p:sp>
        <p:nvSpPr>
          <p:cNvPr id="3" name="Text 1"/>
          <p:cNvSpPr/>
          <p:nvPr/>
        </p:nvSpPr>
        <p:spPr>
          <a:xfrm>
            <a:off x="405705" y="1505843"/>
            <a:ext cx="4102894" cy="3347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1672</a:t>
            </a:r>
            <a:endParaRPr lang="en-US" sz="2600" dirty="0"/>
          </a:p>
        </p:txBody>
      </p:sp>
      <p:sp>
        <p:nvSpPr>
          <p:cNvPr id="4" name="Text 2"/>
          <p:cNvSpPr/>
          <p:nvPr/>
        </p:nvSpPr>
        <p:spPr>
          <a:xfrm>
            <a:off x="1545803" y="1967285"/>
            <a:ext cx="1822698" cy="2277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4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Год рождения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405705" y="2255862"/>
            <a:ext cx="4102894" cy="162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7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30 мая 1672 года в Москве, в семье царя Алексея Михайловича</a:t>
            </a:r>
            <a:endParaRPr lang="en-US" sz="750" dirty="0"/>
          </a:p>
        </p:txBody>
      </p:sp>
      <p:sp>
        <p:nvSpPr>
          <p:cNvPr id="6" name="Text 4"/>
          <p:cNvSpPr/>
          <p:nvPr/>
        </p:nvSpPr>
        <p:spPr>
          <a:xfrm>
            <a:off x="4635326" y="1505843"/>
            <a:ext cx="4102968" cy="3347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43</a:t>
            </a:r>
            <a:endParaRPr lang="en-US" sz="2600" dirty="0"/>
          </a:p>
        </p:txBody>
      </p:sp>
      <p:sp>
        <p:nvSpPr>
          <p:cNvPr id="7" name="Text 5"/>
          <p:cNvSpPr/>
          <p:nvPr/>
        </p:nvSpPr>
        <p:spPr>
          <a:xfrm>
            <a:off x="5775424" y="1967285"/>
            <a:ext cx="1822698" cy="2277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4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Года правления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4635326" y="2255862"/>
            <a:ext cx="4102968" cy="3244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7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С 1682 по 1725 год — один из самых длительных периодов правления в истории России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405705" y="2833836"/>
            <a:ext cx="4102894" cy="3347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1721</a:t>
            </a:r>
            <a:endParaRPr lang="en-US" sz="2600" dirty="0"/>
          </a:p>
        </p:txBody>
      </p:sp>
      <p:sp>
        <p:nvSpPr>
          <p:cNvPr id="10" name="Text 8"/>
          <p:cNvSpPr/>
          <p:nvPr/>
        </p:nvSpPr>
        <p:spPr>
          <a:xfrm>
            <a:off x="1545803" y="3295278"/>
            <a:ext cx="1822698" cy="2277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4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Год империи</a:t>
            </a:r>
            <a:endParaRPr lang="en-US" sz="1400" dirty="0"/>
          </a:p>
        </p:txBody>
      </p:sp>
      <p:sp>
        <p:nvSpPr>
          <p:cNvPr id="11" name="Text 9"/>
          <p:cNvSpPr/>
          <p:nvPr/>
        </p:nvSpPr>
        <p:spPr>
          <a:xfrm>
            <a:off x="405705" y="3583856"/>
            <a:ext cx="4102894" cy="3244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7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Провозглашение Российской Империи и принятие титула Императора Всероссийского</a:t>
            </a:r>
            <a:endParaRPr lang="en-US" sz="750" dirty="0"/>
          </a:p>
        </p:txBody>
      </p:sp>
      <p:sp>
        <p:nvSpPr>
          <p:cNvPr id="12" name="Text 10"/>
          <p:cNvSpPr/>
          <p:nvPr/>
        </p:nvSpPr>
        <p:spPr>
          <a:xfrm>
            <a:off x="4635326" y="2833836"/>
            <a:ext cx="4102968" cy="3347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52</a:t>
            </a:r>
            <a:endParaRPr lang="en-US" sz="2600" dirty="0"/>
          </a:p>
        </p:txBody>
      </p:sp>
      <p:sp>
        <p:nvSpPr>
          <p:cNvPr id="13" name="Text 11"/>
          <p:cNvSpPr/>
          <p:nvPr/>
        </p:nvSpPr>
        <p:spPr>
          <a:xfrm>
            <a:off x="5775424" y="3295278"/>
            <a:ext cx="1822698" cy="2277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4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Лет жизни</a:t>
            </a:r>
            <a:endParaRPr lang="en-US" sz="1400" dirty="0"/>
          </a:p>
        </p:txBody>
      </p:sp>
      <p:sp>
        <p:nvSpPr>
          <p:cNvPr id="14" name="Text 12"/>
          <p:cNvSpPr/>
          <p:nvPr/>
        </p:nvSpPr>
        <p:spPr>
          <a:xfrm>
            <a:off x="4635326" y="3583856"/>
            <a:ext cx="4102968" cy="162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7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Скончался 8 февраля 1725 года в Санкт-Петербурге</a:t>
            </a:r>
            <a:endParaRPr lang="en-US" sz="750" dirty="0"/>
          </a:p>
        </p:txBody>
      </p:sp>
      <p:sp>
        <p:nvSpPr>
          <p:cNvPr id="15" name="Text 13"/>
          <p:cNvSpPr/>
          <p:nvPr/>
        </p:nvSpPr>
        <p:spPr>
          <a:xfrm>
            <a:off x="405705" y="4022378"/>
            <a:ext cx="8332589" cy="3244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Пётр взошёл на престол в возрасте 10 лет, однако реальная власть перешла к нему лишь после свержения регентства царевны Софьи в 1689 году. Его правление охватило одну из самых динамичных эпох в истории России.</a:t>
            </a:r>
            <a:endParaRPr lang="en-US" sz="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05705" y="1061591"/>
            <a:ext cx="4833342" cy="455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8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Семья и происхождение</a:t>
            </a:r>
            <a:endParaRPr lang="en-US" sz="2850" dirty="0"/>
          </a:p>
        </p:txBody>
      </p:sp>
      <p:sp>
        <p:nvSpPr>
          <p:cNvPr id="6" name="Shape 2"/>
          <p:cNvSpPr/>
          <p:nvPr/>
        </p:nvSpPr>
        <p:spPr>
          <a:xfrm>
            <a:off x="332631" y="1669331"/>
            <a:ext cx="2474193" cy="2412504"/>
          </a:xfrm>
          <a:prstGeom prst="roundRect">
            <a:avLst>
              <a:gd name="adj" fmla="val 10091"/>
            </a:avLst>
          </a:prstGeom>
          <a:solidFill>
            <a:srgbClr val="824E5C"/>
          </a:solidFill>
          <a:ln/>
        </p:spPr>
      </p:sp>
      <p:sp>
        <p:nvSpPr>
          <p:cNvPr id="7" name="Text 3"/>
          <p:cNvSpPr/>
          <p:nvPr/>
        </p:nvSpPr>
        <p:spPr>
          <a:xfrm>
            <a:off x="434057" y="1770757"/>
            <a:ext cx="2279898" cy="2277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Отец</a:t>
            </a:r>
            <a:endParaRPr lang="en-US" sz="1400" dirty="0"/>
          </a:p>
        </p:txBody>
      </p:sp>
      <p:sp>
        <p:nvSpPr>
          <p:cNvPr id="8" name="Text 4"/>
          <p:cNvSpPr/>
          <p:nvPr/>
        </p:nvSpPr>
        <p:spPr>
          <a:xfrm>
            <a:off x="434057" y="2099965"/>
            <a:ext cx="2271340" cy="11355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50" b="1" dirty="0">
                <a:solidFill>
                  <a:srgbClr val="FFFFF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Царь Алексей Михайлович Романов</a:t>
            </a:r>
            <a:r>
              <a:rPr lang="en-US" sz="750" dirty="0">
                <a:solidFill>
                  <a:srgbClr val="FFFFF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(1629–1676) — прозванный «Тишайшим». Один из самых образованных монархов своего времени, расширил территорию России и укрепил самодержавие. Его правление заложило основы, на которых впоследствии строил Пётр I.</a:t>
            </a:r>
            <a:endParaRPr lang="en-US" sz="750" dirty="0"/>
          </a:p>
        </p:txBody>
      </p:sp>
      <p:sp>
        <p:nvSpPr>
          <p:cNvPr id="9" name="Text 5"/>
          <p:cNvSpPr/>
          <p:nvPr/>
        </p:nvSpPr>
        <p:spPr>
          <a:xfrm>
            <a:off x="2986013" y="1770757"/>
            <a:ext cx="2279898" cy="2277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Мать</a:t>
            </a:r>
            <a:endParaRPr lang="en-US" sz="1400" dirty="0"/>
          </a:p>
        </p:txBody>
      </p:sp>
      <p:sp>
        <p:nvSpPr>
          <p:cNvPr id="10" name="Text 6"/>
          <p:cNvSpPr/>
          <p:nvPr/>
        </p:nvSpPr>
        <p:spPr>
          <a:xfrm>
            <a:off x="2986013" y="2099965"/>
            <a:ext cx="2328044" cy="11355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50" b="1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Наталья Кирилловна Нарышкина</a:t>
            </a:r>
            <a:r>
              <a:rPr lang="en-US" sz="7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(1651–1694) — вторая жена Алексея Михайловича, происходила из боярского рода Нарышкиных. Именно она воспитывала юного Петра в атмосфере, близкой к западноевропейской культуре, что во многом определило его будущие взгляды.</a:t>
            </a:r>
            <a:endParaRPr lang="en-US" sz="750" dirty="0"/>
          </a:p>
        </p:txBody>
      </p:sp>
      <p:sp>
        <p:nvSpPr>
          <p:cNvPr id="11" name="Text 7"/>
          <p:cNvSpPr/>
          <p:nvPr/>
        </p:nvSpPr>
        <p:spPr>
          <a:xfrm>
            <a:off x="2986013" y="3336950"/>
            <a:ext cx="2279898" cy="2277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Происхождение</a:t>
            </a:r>
            <a:endParaRPr lang="en-US" sz="1400" dirty="0"/>
          </a:p>
        </p:txBody>
      </p:sp>
      <p:sp>
        <p:nvSpPr>
          <p:cNvPr id="12" name="Text 8"/>
          <p:cNvSpPr/>
          <p:nvPr/>
        </p:nvSpPr>
        <p:spPr>
          <a:xfrm>
            <a:off x="2986013" y="3666158"/>
            <a:ext cx="2328044" cy="3244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Пётр принадлежал к династии </a:t>
            </a:r>
            <a:r>
              <a:rPr lang="en-US" sz="750" b="1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Романовых</a:t>
            </a:r>
            <a:r>
              <a:rPr lang="en-US" sz="7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— правящей семье России с 1613 года.</a:t>
            </a:r>
            <a:endParaRPr lang="en-US" sz="75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472" y="1289409"/>
            <a:ext cx="3855409" cy="259426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6730" y="270421"/>
            <a:ext cx="4744343" cy="434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0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Личная жизнь: два брака</a:t>
            </a:r>
            <a:endParaRPr lang="en-US" sz="2700" dirty="0"/>
          </a:p>
        </p:txBody>
      </p:sp>
      <p:sp>
        <p:nvSpPr>
          <p:cNvPr id="4" name="Text 1"/>
          <p:cNvSpPr/>
          <p:nvPr/>
        </p:nvSpPr>
        <p:spPr>
          <a:xfrm>
            <a:off x="386730" y="3996630"/>
            <a:ext cx="2775793" cy="2171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Первый брак: Евдокия Лопухина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386730" y="4269060"/>
            <a:ext cx="4127674" cy="6039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7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Брак заключён в </a:t>
            </a:r>
            <a:r>
              <a:rPr lang="en-US" sz="750" b="1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1689 году</a:t>
            </a:r>
            <a:r>
              <a:rPr lang="en-US" sz="7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по настоянию матери Петра. Евдокия Фёдоровна Лопухина была традиционной русской боярышней. Брак оказался несчастным: Пётр не любил жену и в 1698 году заточил её в монастырь. От этого союза родился сын </a:t>
            </a:r>
            <a:r>
              <a:rPr lang="en-US" sz="750" b="1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Алексей</a:t>
            </a:r>
            <a:r>
              <a:rPr lang="en-US" sz="7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</a:t>
            </a:r>
            <a:endParaRPr lang="en-US" sz="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522" y="888950"/>
            <a:ext cx="2394049" cy="299256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629522" y="3996630"/>
            <a:ext cx="2146325" cy="2171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Второй брак: Екатерина I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4629522" y="4269060"/>
            <a:ext cx="4127748" cy="6039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7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Бывшая служанка </a:t>
            </a:r>
            <a:r>
              <a:rPr lang="en-US" sz="750" b="1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Марта Скавронская</a:t>
            </a:r>
            <a:r>
              <a:rPr lang="en-US" sz="7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, взятая в плен во время Северной войны, стала спутницей жизни Петра. Приняла православие и имя Екатерина. В 1712 году они официально обвенчались, а в 1724 году Пётр короновал её как императрицу. После смерти Петра Екатерина I правила Россией в 1725–1727 годах.</a:t>
            </a:r>
            <a:endParaRPr lang="en-US" sz="75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30" y="759990"/>
            <a:ext cx="2596419" cy="323663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05705" y="1179909"/>
            <a:ext cx="4328815" cy="455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8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Наследие: дети Петра</a:t>
            </a:r>
            <a:endParaRPr lang="en-US" sz="2850" dirty="0"/>
          </a:p>
        </p:txBody>
      </p:sp>
      <p:sp>
        <p:nvSpPr>
          <p:cNvPr id="3" name="Text 1"/>
          <p:cNvSpPr/>
          <p:nvPr/>
        </p:nvSpPr>
        <p:spPr>
          <a:xfrm>
            <a:off x="405705" y="1838399"/>
            <a:ext cx="8738295" cy="162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От двух браков у Петра I было более десяти детей, однако до взрослого возраста дожили лишь трое.</a:t>
            </a:r>
            <a:endParaRPr lang="en-US" sz="750" dirty="0"/>
          </a:p>
        </p:txBody>
      </p:sp>
      <p:sp>
        <p:nvSpPr>
          <p:cNvPr id="5" name="Text 2"/>
          <p:cNvSpPr/>
          <p:nvPr/>
        </p:nvSpPr>
        <p:spPr>
          <a:xfrm>
            <a:off x="1699803" y="2190750"/>
            <a:ext cx="121667" cy="15210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1</a:t>
            </a:r>
            <a:endParaRPr lang="en-US" sz="950" dirty="0"/>
          </a:p>
        </p:txBody>
      </p:sp>
      <p:sp>
        <p:nvSpPr>
          <p:cNvPr id="6" name="Text 3"/>
          <p:cNvSpPr/>
          <p:nvPr/>
        </p:nvSpPr>
        <p:spPr>
          <a:xfrm>
            <a:off x="521419" y="2520330"/>
            <a:ext cx="2478435" cy="4555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Алексей Петрович (1690–1718)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521419" y="3036689"/>
            <a:ext cx="2478435" cy="8111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zh-CN" altLang="en-US" sz="7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Сын от первого брака с Евдокией Лопухиной. Царевич, считавшийся наследником престола. Вступил в конфликт с отцом из-за反对 реформ, был арестован и умер в заключении при невыясненных обстоятельствах.</a:t>
            </a:r>
            <a:endParaRPr lang="zh-CN" sz="750" dirty="0"/>
          </a:p>
        </p:txBody>
      </p:sp>
      <p:sp>
        <p:nvSpPr>
          <p:cNvPr id="9" name="Text 5"/>
          <p:cNvSpPr/>
          <p:nvPr/>
        </p:nvSpPr>
        <p:spPr>
          <a:xfrm>
            <a:off x="4511092" y="2190750"/>
            <a:ext cx="121667" cy="15210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2</a:t>
            </a:r>
            <a:endParaRPr lang="en-US" sz="950" dirty="0"/>
          </a:p>
        </p:txBody>
      </p:sp>
      <p:sp>
        <p:nvSpPr>
          <p:cNvPr id="10" name="Text 6"/>
          <p:cNvSpPr/>
          <p:nvPr/>
        </p:nvSpPr>
        <p:spPr>
          <a:xfrm>
            <a:off x="3332708" y="2520330"/>
            <a:ext cx="2259806" cy="2277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Анна Петровна (1708–1728)</a:t>
            </a:r>
            <a:endParaRPr lang="en-US" sz="1400" dirty="0"/>
          </a:p>
        </p:txBody>
      </p:sp>
      <p:sp>
        <p:nvSpPr>
          <p:cNvPr id="11" name="Text 7"/>
          <p:cNvSpPr/>
          <p:nvPr/>
        </p:nvSpPr>
        <p:spPr>
          <a:xfrm>
            <a:off x="3332708" y="2808908"/>
            <a:ext cx="2478509" cy="48666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Дочь от Екатерины I. Вышла замуж за герцога Карла Фридриха Гольштейн-Готторпского. Её сын стал императором </a:t>
            </a:r>
            <a:r>
              <a:rPr lang="en-US" sz="750" b="1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Петром III</a:t>
            </a:r>
            <a:r>
              <a:rPr lang="en-US" sz="7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</a:t>
            </a:r>
            <a:endParaRPr lang="en-US" sz="750" dirty="0"/>
          </a:p>
        </p:txBody>
      </p:sp>
      <p:sp>
        <p:nvSpPr>
          <p:cNvPr id="13" name="Text 8"/>
          <p:cNvSpPr/>
          <p:nvPr/>
        </p:nvSpPr>
        <p:spPr>
          <a:xfrm>
            <a:off x="7322455" y="2190750"/>
            <a:ext cx="121667" cy="15210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3</a:t>
            </a:r>
            <a:endParaRPr lang="en-US" sz="950" dirty="0"/>
          </a:p>
        </p:txBody>
      </p:sp>
      <p:sp>
        <p:nvSpPr>
          <p:cNvPr id="14" name="Text 9"/>
          <p:cNvSpPr/>
          <p:nvPr/>
        </p:nvSpPr>
        <p:spPr>
          <a:xfrm>
            <a:off x="6144071" y="2520330"/>
            <a:ext cx="2478509" cy="4555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Елизавета Петровна (1709–1762)</a:t>
            </a:r>
            <a:endParaRPr lang="en-US" sz="1400" dirty="0"/>
          </a:p>
        </p:txBody>
      </p:sp>
      <p:sp>
        <p:nvSpPr>
          <p:cNvPr id="15" name="Text 10"/>
          <p:cNvSpPr/>
          <p:nvPr/>
        </p:nvSpPr>
        <p:spPr>
          <a:xfrm>
            <a:off x="6144071" y="3036689"/>
            <a:ext cx="2478509" cy="8111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Дочь от Екатерины I. Взошла на престол в 1741 году в результате дворцового переворота и правила Россией 20 лет как </a:t>
            </a:r>
            <a:r>
              <a:rPr lang="en-US" sz="750" b="1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Императрица Елизавета I</a:t>
            </a:r>
            <a:r>
              <a:rPr lang="en-US" sz="7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— одна из самых популярных монархинь эпохи.</a:t>
            </a:r>
            <a:endParaRPr lang="en-US" sz="75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53" y="3659734"/>
            <a:ext cx="1871359" cy="129569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707" y="3356374"/>
            <a:ext cx="2381621" cy="178712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068" y="3612204"/>
            <a:ext cx="2198451" cy="15214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74005" y="257101"/>
            <a:ext cx="4163244" cy="420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60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Заслуги как правителя</a:t>
            </a:r>
            <a:endParaRPr lang="en-US" sz="26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74005" y="806425"/>
            <a:ext cx="233735" cy="23373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374005" y="1147911"/>
            <a:ext cx="1680270" cy="2099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Армия и флот</a:t>
            </a:r>
            <a:endParaRPr lang="en-US" sz="1300" dirty="0"/>
          </a:p>
        </p:txBody>
      </p:sp>
      <p:sp>
        <p:nvSpPr>
          <p:cNvPr id="6" name="Text 2"/>
          <p:cNvSpPr/>
          <p:nvPr/>
        </p:nvSpPr>
        <p:spPr>
          <a:xfrm>
            <a:off x="374005" y="1409626"/>
            <a:ext cx="4966990" cy="2875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7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Создал регулярную армию по европейскому образцу и построил первый в истории России военно-морской флот, превратив страну в морскую державу.</a:t>
            </a:r>
            <a:endParaRPr lang="en-US" sz="700" dirty="0"/>
          </a:p>
        </p:txBody>
      </p:sp>
      <p:sp>
        <p:nvSpPr>
          <p:cNvPr id="7" name="Shape 3"/>
          <p:cNvSpPr/>
          <p:nvPr/>
        </p:nvSpPr>
        <p:spPr>
          <a:xfrm>
            <a:off x="385688" y="1867719"/>
            <a:ext cx="210294" cy="237232"/>
          </a:xfrm>
          <a:prstGeom prst="roundRect">
            <a:avLst>
              <a:gd name="adj" fmla="val 16306"/>
            </a:avLst>
          </a:prstGeom>
          <a:solidFill>
            <a:srgbClr val="DFDFE0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420" y="1937445"/>
            <a:ext cx="116830" cy="93464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374005" y="2210991"/>
            <a:ext cx="1680270" cy="2099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Санкт-Петербург</a:t>
            </a:r>
            <a:endParaRPr lang="en-US" sz="1300" dirty="0"/>
          </a:p>
        </p:txBody>
      </p:sp>
      <p:sp>
        <p:nvSpPr>
          <p:cNvPr id="10" name="Text 5"/>
          <p:cNvSpPr/>
          <p:nvPr/>
        </p:nvSpPr>
        <p:spPr>
          <a:xfrm>
            <a:off x="374005" y="2472705"/>
            <a:ext cx="4966990" cy="2875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7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Основал новую столицу России — Санкт-Петербург (1703) — «окно в Европу», ставший символом модернизации страны и выхода к Балтийскому морю.</a:t>
            </a:r>
            <a:endParaRPr lang="en-US" sz="700" dirty="0"/>
          </a:p>
        </p:txBody>
      </p:sp>
      <p:sp>
        <p:nvSpPr>
          <p:cNvPr id="11" name="Shape 6"/>
          <p:cNvSpPr/>
          <p:nvPr/>
        </p:nvSpPr>
        <p:spPr>
          <a:xfrm>
            <a:off x="385688" y="2930798"/>
            <a:ext cx="210294" cy="237232"/>
          </a:xfrm>
          <a:prstGeom prst="roundRect">
            <a:avLst>
              <a:gd name="adj" fmla="val 16306"/>
            </a:avLst>
          </a:prstGeom>
          <a:solidFill>
            <a:srgbClr val="DFDFE0"/>
          </a:solidFill>
          <a:ln/>
        </p:spPr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420" y="3000524"/>
            <a:ext cx="116830" cy="93464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374005" y="3274070"/>
            <a:ext cx="1793081" cy="2099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Реформы управления</a:t>
            </a:r>
            <a:endParaRPr lang="en-US" sz="1300" dirty="0"/>
          </a:p>
        </p:txBody>
      </p:sp>
      <p:sp>
        <p:nvSpPr>
          <p:cNvPr id="14" name="Text 8"/>
          <p:cNvSpPr/>
          <p:nvPr/>
        </p:nvSpPr>
        <p:spPr>
          <a:xfrm>
            <a:off x="374005" y="3535784"/>
            <a:ext cx="4966990" cy="2875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7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Провёл масштабные реформы государственного устройства: создал Сенат, коллегии, ввёл Табель о рангах, реформировал церковь и систему образования.</a:t>
            </a:r>
            <a:endParaRPr lang="en-US" sz="70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74005" y="3995663"/>
            <a:ext cx="233735" cy="233735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374005" y="4337149"/>
            <a:ext cx="1796802" cy="2099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Европейская держава</a:t>
            </a:r>
            <a:endParaRPr lang="en-US" sz="1300" dirty="0"/>
          </a:p>
        </p:txBody>
      </p:sp>
      <p:sp>
        <p:nvSpPr>
          <p:cNvPr id="17" name="Text 10"/>
          <p:cNvSpPr/>
          <p:nvPr/>
        </p:nvSpPr>
        <p:spPr>
          <a:xfrm>
            <a:off x="374005" y="4598863"/>
            <a:ext cx="4966990" cy="2875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7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В результате Северной войны (1700–1721) Россия получила выход к Балтике и была признана ведущей европейской державой. В 1721 году Пётр принял титул Императора.</a:t>
            </a:r>
            <a:endParaRPr lang="en-US" sz="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05705" y="1196801"/>
            <a:ext cx="4102596" cy="455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8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Плюсы правления</a:t>
            </a:r>
            <a:endParaRPr lang="en-US" sz="2850" dirty="0"/>
          </a:p>
        </p:txBody>
      </p:sp>
      <p:sp>
        <p:nvSpPr>
          <p:cNvPr id="3" name="Shape 1"/>
          <p:cNvSpPr/>
          <p:nvPr/>
        </p:nvSpPr>
        <p:spPr>
          <a:xfrm>
            <a:off x="405705" y="1855291"/>
            <a:ext cx="1159520" cy="190574"/>
          </a:xfrm>
          <a:prstGeom prst="roundRect">
            <a:avLst>
              <a:gd name="adj" fmla="val 63874"/>
            </a:avLst>
          </a:prstGeom>
          <a:solidFill>
            <a:srgbClr val="ECDFE3"/>
          </a:solidFill>
          <a:ln/>
        </p:spPr>
      </p:sp>
      <p:sp>
        <p:nvSpPr>
          <p:cNvPr id="4" name="Text 2"/>
          <p:cNvSpPr/>
          <p:nvPr/>
        </p:nvSpPr>
        <p:spPr>
          <a:xfrm>
            <a:off x="466502" y="1885652"/>
            <a:ext cx="1495127" cy="129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6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ПОЛОЖИТЕЛЬНЫЕ ИТОГИ</a:t>
            </a:r>
            <a:endParaRPr lang="en-US" sz="600" dirty="0"/>
          </a:p>
        </p:txBody>
      </p:sp>
      <p:sp>
        <p:nvSpPr>
          <p:cNvPr id="6" name="Text 3"/>
          <p:cNvSpPr/>
          <p:nvPr/>
        </p:nvSpPr>
        <p:spPr>
          <a:xfrm>
            <a:off x="564282" y="2275656"/>
            <a:ext cx="2435572" cy="4555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Преодоление отставания от Европы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564282" y="2792016"/>
            <a:ext cx="2435572" cy="9733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Пётр I ликвидировал многовековое технологическое и культурное отставание России от западноевропейских стран. Были переняты передовые технологии кораблестроения, инженерии, медицины и военного дела.</a:t>
            </a:r>
            <a:endParaRPr lang="en-US" sz="750" dirty="0"/>
          </a:p>
        </p:txBody>
      </p:sp>
      <p:sp>
        <p:nvSpPr>
          <p:cNvPr id="9" name="Text 5"/>
          <p:cNvSpPr/>
          <p:nvPr/>
        </p:nvSpPr>
        <p:spPr>
          <a:xfrm>
            <a:off x="3375571" y="2275656"/>
            <a:ext cx="2435647" cy="4555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Развитие промышленности и науки</a:t>
            </a:r>
            <a:endParaRPr lang="en-US" sz="1400" dirty="0"/>
          </a:p>
        </p:txBody>
      </p:sp>
      <p:sp>
        <p:nvSpPr>
          <p:cNvPr id="10" name="Text 6"/>
          <p:cNvSpPr/>
          <p:nvPr/>
        </p:nvSpPr>
        <p:spPr>
          <a:xfrm>
            <a:off x="3375571" y="2792016"/>
            <a:ext cx="2435647" cy="6488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При Петре возникли первые крупные мануфактуры, горнодобывающие предприятия на Урале, была основана Академия наук (1724). Появились первые светские школы и газеты.</a:t>
            </a:r>
            <a:endParaRPr lang="en-US" sz="750" dirty="0"/>
          </a:p>
        </p:txBody>
      </p:sp>
      <p:sp>
        <p:nvSpPr>
          <p:cNvPr id="12" name="Text 7"/>
          <p:cNvSpPr/>
          <p:nvPr/>
        </p:nvSpPr>
        <p:spPr>
          <a:xfrm>
            <a:off x="6186934" y="2275656"/>
            <a:ext cx="2435647" cy="6833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Укрепление международного авторитета</a:t>
            </a:r>
            <a:endParaRPr lang="en-US" sz="1400" dirty="0"/>
          </a:p>
        </p:txBody>
      </p:sp>
      <p:sp>
        <p:nvSpPr>
          <p:cNvPr id="13" name="Text 8"/>
          <p:cNvSpPr/>
          <p:nvPr/>
        </p:nvSpPr>
        <p:spPr>
          <a:xfrm>
            <a:off x="6186934" y="3019797"/>
            <a:ext cx="2435647" cy="8111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Победа в Северной войне и провозглашение Империи подняли престиж России на международной арене. Страна стала полноправным участником европейской политики и дипломатии.</a:t>
            </a:r>
            <a:endParaRPr lang="en-US" sz="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05705" y="1136452"/>
            <a:ext cx="4102596" cy="455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8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Минусы правления</a:t>
            </a:r>
            <a:endParaRPr lang="en-US" sz="2850" dirty="0"/>
          </a:p>
        </p:txBody>
      </p:sp>
      <p:sp>
        <p:nvSpPr>
          <p:cNvPr id="3" name="Shape 1"/>
          <p:cNvSpPr/>
          <p:nvPr/>
        </p:nvSpPr>
        <p:spPr>
          <a:xfrm>
            <a:off x="405705" y="1794942"/>
            <a:ext cx="711547" cy="200099"/>
          </a:xfrm>
          <a:prstGeom prst="roundRect">
            <a:avLst>
              <a:gd name="adj" fmla="val 60833"/>
            </a:avLst>
          </a:prstGeom>
          <a:noFill/>
          <a:ln w="4763">
            <a:solidFill>
              <a:srgbClr val="C7A2AC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471264" y="1830065"/>
            <a:ext cx="1037630" cy="129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600" dirty="0">
                <a:solidFill>
                  <a:srgbClr val="C7A2AC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ЦЕНА РЕФОРМ</a:t>
            </a:r>
            <a:endParaRPr lang="en-US" sz="600" dirty="0"/>
          </a:p>
        </p:txBody>
      </p:sp>
      <p:sp>
        <p:nvSpPr>
          <p:cNvPr id="5" name="Shape 3"/>
          <p:cNvSpPr/>
          <p:nvPr/>
        </p:nvSpPr>
        <p:spPr>
          <a:xfrm>
            <a:off x="332631" y="2109118"/>
            <a:ext cx="4188693" cy="1008534"/>
          </a:xfrm>
          <a:prstGeom prst="roundRect">
            <a:avLst>
              <a:gd name="adj" fmla="val 24139"/>
            </a:avLst>
          </a:prstGeom>
          <a:solidFill>
            <a:srgbClr val="824E5C"/>
          </a:solidFill>
          <a:ln/>
        </p:spPr>
      </p:sp>
      <p:sp>
        <p:nvSpPr>
          <p:cNvPr id="6" name="Text 4"/>
          <p:cNvSpPr/>
          <p:nvPr/>
        </p:nvSpPr>
        <p:spPr>
          <a:xfrm>
            <a:off x="434057" y="2210544"/>
            <a:ext cx="2888010" cy="2277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Усиление крепостничества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434057" y="2539752"/>
            <a:ext cx="3985840" cy="48666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50" dirty="0">
                <a:solidFill>
                  <a:srgbClr val="FFFFF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Реформы сопровождались резким ужесточением крепостного права. Крестьяне были окончательно прикреплены к земле, а налоги многократно возросли для финансирования войн и строительства.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4700513" y="2210544"/>
            <a:ext cx="2405583" cy="2277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Человеческие потери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4700513" y="2539752"/>
            <a:ext cx="4042544" cy="3244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Тысячи людей погибли при строительстве Санкт-Петербурга в болотах, на верфях и каналах. Длительная Северная война унесла десятки тысяч жизней.</a:t>
            </a:r>
            <a:endParaRPr lang="en-US" sz="750" dirty="0"/>
          </a:p>
        </p:txBody>
      </p:sp>
      <p:sp>
        <p:nvSpPr>
          <p:cNvPr id="11" name="Text 8"/>
          <p:cNvSpPr/>
          <p:nvPr/>
        </p:nvSpPr>
        <p:spPr>
          <a:xfrm>
            <a:off x="735360" y="3231728"/>
            <a:ext cx="2359447" cy="2277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Подавление инакомыслия</a:t>
            </a: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735360" y="3520306"/>
            <a:ext cx="3773239" cy="3244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Жестоко подавлялись народные восстания (Астраханское, Булавинское), преследовались старообрядцы, была уничтожена независимость церкви.</a:t>
            </a:r>
            <a:endParaRPr lang="en-US" sz="750" dirty="0"/>
          </a:p>
        </p:txBody>
      </p:sp>
      <p:sp>
        <p:nvSpPr>
          <p:cNvPr id="14" name="Text 10"/>
          <p:cNvSpPr/>
          <p:nvPr/>
        </p:nvSpPr>
        <p:spPr>
          <a:xfrm>
            <a:off x="4964981" y="3231728"/>
            <a:ext cx="2012826" cy="2277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Разрушение традиций</a:t>
            </a:r>
            <a:endParaRPr lang="en-US" sz="1400" dirty="0"/>
          </a:p>
        </p:txBody>
      </p:sp>
      <p:sp>
        <p:nvSpPr>
          <p:cNvPr id="15" name="Text 11"/>
          <p:cNvSpPr/>
          <p:nvPr/>
        </p:nvSpPr>
        <p:spPr>
          <a:xfrm>
            <a:off x="4964981" y="3520306"/>
            <a:ext cx="3773314" cy="48666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Насильственное насаждение западных обычаев — бритьё бород, европейская одежда — вызывало глубокое сопротивление общества и раскол культуры.</a:t>
            </a:r>
            <a:endParaRPr lang="en-US" sz="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1112</Words>
  <Application>Microsoft Office PowerPoint</Application>
  <PresentationFormat>Экран (16:9)</PresentationFormat>
  <Paragraphs>93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Calibri</vt:lpstr>
      <vt:lpstr>Baskervville</vt:lpstr>
      <vt:lpstr>Arial</vt:lpstr>
      <vt:lpstr>Poppins</vt:lpstr>
      <vt:lpstr>等线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123</dc:creator>
  <cp:lastModifiedBy>123</cp:lastModifiedBy>
  <cp:revision>7</cp:revision>
  <dcterms:created xsi:type="dcterms:W3CDTF">2026-06-04T10:57:34Z</dcterms:created>
  <dcterms:modified xsi:type="dcterms:W3CDTF">2026-06-04T11:15:34Z</dcterms:modified>
</cp:coreProperties>
</file>